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Rg st="1" end="14"/>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97884" autoAdjust="0"/>
  </p:normalViewPr>
  <p:slideViewPr>
    <p:cSldViewPr>
      <p:cViewPr varScale="1">
        <p:scale>
          <a:sx n="59" d="100"/>
          <a:sy n="59" d="100"/>
        </p:scale>
        <p:origin x="-390" y="-90"/>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sorterViewPr>
    <p:cViewPr>
      <p:scale>
        <a:sx n="66" d="100"/>
        <a:sy n="66" d="100"/>
      </p:scale>
      <p:origin x="0" y="69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54266474-C79B-4F99-944C-709864AF23A7}" type="datetimeFigureOut">
              <a:rPr lang="ru-RU" smtClean="0"/>
              <a:pPr/>
              <a:t>20.02.2012</a:t>
            </a:fld>
            <a:endParaRPr lang="ru-RU" dirty="0"/>
          </a:p>
        </p:txBody>
      </p:sp>
      <p:sp>
        <p:nvSpPr>
          <p:cNvPr id="17" name="Нижний колонтитул 16"/>
          <p:cNvSpPr>
            <a:spLocks noGrp="1"/>
          </p:cNvSpPr>
          <p:nvPr>
            <p:ph type="ftr" sz="quarter" idx="11"/>
          </p:nvPr>
        </p:nvSpPr>
        <p:spPr/>
        <p:txBody>
          <a:bodyPr/>
          <a:lstStyle>
            <a:extLst/>
          </a:lstStyle>
          <a:p>
            <a:endParaRPr lang="ru-RU" dirty="0"/>
          </a:p>
        </p:txBody>
      </p:sp>
      <p:sp>
        <p:nvSpPr>
          <p:cNvPr id="29" name="Номер слайда 28"/>
          <p:cNvSpPr>
            <a:spLocks noGrp="1"/>
          </p:cNvSpPr>
          <p:nvPr>
            <p:ph type="sldNum" sz="quarter" idx="12"/>
          </p:nvPr>
        </p:nvSpPr>
        <p:spPr/>
        <p:txBody>
          <a:bodyPr/>
          <a:lstStyle>
            <a:extLst/>
          </a:lstStyle>
          <a:p>
            <a:fld id="{44A272B5-359A-4296-B82D-4C7DC4F16883}" type="slidenum">
              <a:rPr lang="ru-RU" smtClean="0"/>
              <a:pPr/>
              <a:t>‹#›</a:t>
            </a:fld>
            <a:endParaRPr lang="ru-RU" dirty="0"/>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9"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4266474-C79B-4F99-944C-709864AF23A7}" type="datetimeFigureOut">
              <a:rPr lang="ru-RU" smtClean="0"/>
              <a:pPr/>
              <a:t>20.02.2012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44A272B5-359A-4296-B82D-4C7DC4F16883}" type="slidenum">
              <a:rPr lang="ru-RU" smtClean="0"/>
              <a:pPr/>
              <a:t>‹#›</a:t>
            </a:fld>
            <a:endParaRPr lang="ru-RU"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0"/>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40"/>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4266474-C79B-4F99-944C-709864AF23A7}" type="datetimeFigureOut">
              <a:rPr lang="ru-RU" smtClean="0"/>
              <a:pPr/>
              <a:t>20.02.2012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44A272B5-359A-4296-B82D-4C7DC4F16883}" type="slidenum">
              <a:rPr lang="ru-RU" smtClean="0"/>
              <a:pPr/>
              <a:t>‹#›</a:t>
            </a:fld>
            <a:endParaRPr lang="ru-RU"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4266474-C79B-4F99-944C-709864AF23A7}" type="datetimeFigureOut">
              <a:rPr lang="ru-RU" smtClean="0"/>
              <a:pPr/>
              <a:t>20.02.2012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44A272B5-359A-4296-B82D-4C7DC4F16883}" type="slidenum">
              <a:rPr lang="ru-RU" smtClean="0"/>
              <a:pPr/>
              <a:t>‹#›</a:t>
            </a:fld>
            <a:endParaRPr lang="ru-RU"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7" y="1"/>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5" y="4246564"/>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3"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4266474-C79B-4F99-944C-709864AF23A7}" type="datetimeFigureOut">
              <a:rPr lang="ru-RU" smtClean="0"/>
              <a:pPr/>
              <a:t>20.02.2012</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44A272B5-359A-4296-B82D-4C7DC4F16883}" type="slidenum">
              <a:rPr lang="ru-RU" smtClean="0"/>
              <a:pPr/>
              <a:t>‹#›</a:t>
            </a:fld>
            <a:endParaRPr lang="ru-RU" dirty="0"/>
          </a:p>
        </p:txBody>
      </p:sp>
      <p:sp>
        <p:nvSpPr>
          <p:cNvPr id="7" name="Прямоугольник 6"/>
          <p:cNvSpPr/>
          <p:nvPr/>
        </p:nvSpPr>
        <p:spPr>
          <a:xfrm>
            <a:off x="363160" y="402265"/>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1"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1"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3"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9"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2"/>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2"/>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4266474-C79B-4F99-944C-709864AF23A7}" type="datetimeFigureOut">
              <a:rPr lang="ru-RU" smtClean="0"/>
              <a:pPr/>
              <a:t>20.02.2012</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44A272B5-359A-4296-B82D-4C7DC4F16883}" type="slidenum">
              <a:rPr lang="ru-RU" smtClean="0"/>
              <a:pPr/>
              <a:t>‹#›</a:t>
            </a:fld>
            <a:endParaRPr lang="ru-RU"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6"/>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1"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1"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6"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4266474-C79B-4F99-944C-709864AF23A7}" type="datetimeFigureOut">
              <a:rPr lang="ru-RU" smtClean="0"/>
              <a:pPr/>
              <a:t>20.02.2012</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44A272B5-359A-4296-B82D-4C7DC4F16883}" type="slidenum">
              <a:rPr lang="ru-RU" smtClean="0"/>
              <a:pPr/>
              <a:t>‹#›</a:t>
            </a:fld>
            <a:endParaRPr lang="ru-RU" dirty="0"/>
          </a:p>
        </p:txBody>
      </p:sp>
      <p:sp>
        <p:nvSpPr>
          <p:cNvPr id="16" name="Прямоугольник 15"/>
          <p:cNvSpPr/>
          <p:nvPr/>
        </p:nvSpPr>
        <p:spPr>
          <a:xfrm>
            <a:off x="87791"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3"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5"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1"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4266474-C79B-4F99-944C-709864AF23A7}" type="datetimeFigureOut">
              <a:rPr lang="ru-RU" smtClean="0"/>
              <a:pPr/>
              <a:t>20.02.2012</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44A272B5-359A-4296-B82D-4C7DC4F16883}" type="slidenum">
              <a:rPr lang="ru-RU" smtClean="0"/>
              <a:pPr/>
              <a:t>‹#›</a:t>
            </a:fld>
            <a:endParaRPr lang="ru-RU"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4266474-C79B-4F99-944C-709864AF23A7}" type="datetimeFigureOut">
              <a:rPr lang="ru-RU" smtClean="0"/>
              <a:pPr/>
              <a:t>20.02.2012</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44A272B5-359A-4296-B82D-4C7DC4F16883}" type="slidenum">
              <a:rPr lang="ru-RU" smtClean="0"/>
              <a:pPr/>
              <a:t>‹#›</a:t>
            </a:fld>
            <a:endParaRPr lang="ru-RU"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4266474-C79B-4F99-944C-709864AF23A7}" type="datetimeFigureOut">
              <a:rPr lang="ru-RU" smtClean="0"/>
              <a:pPr/>
              <a:t>20.02.2012</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44A272B5-359A-4296-B82D-4C7DC4F16883}" type="slidenum">
              <a:rPr lang="ru-RU" smtClean="0"/>
              <a:pPr/>
              <a:t>‹#›</a:t>
            </a:fld>
            <a:endParaRPr lang="ru-RU"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1"/>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3" y="1219200"/>
            <a:ext cx="132763" cy="128467"/>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2"/>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2"/>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3" y="1371600"/>
            <a:ext cx="132763" cy="128467"/>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9" y="1474763"/>
            <a:ext cx="132763" cy="128467"/>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500"/>
            <a:ext cx="2133600" cy="365125"/>
          </a:xfrm>
        </p:spPr>
        <p:txBody>
          <a:bodyPr/>
          <a:lstStyle>
            <a:extLst/>
          </a:lstStyle>
          <a:p>
            <a:fld id="{54266474-C79B-4F99-944C-709864AF23A7}" type="datetimeFigureOut">
              <a:rPr lang="ru-RU" smtClean="0"/>
              <a:pPr/>
              <a:t>20.02.2012</a:t>
            </a:fld>
            <a:endParaRPr lang="ru-RU" dirty="0"/>
          </a:p>
        </p:txBody>
      </p:sp>
      <p:sp>
        <p:nvSpPr>
          <p:cNvPr id="6" name="Нижний колонтитул 5"/>
          <p:cNvSpPr>
            <a:spLocks noGrp="1"/>
          </p:cNvSpPr>
          <p:nvPr>
            <p:ph type="ftr" sz="quarter" idx="11"/>
          </p:nvPr>
        </p:nvSpPr>
        <p:spPr>
          <a:xfrm>
            <a:off x="914400" y="55500"/>
            <a:ext cx="5562600" cy="365125"/>
          </a:xfrm>
        </p:spPr>
        <p:txBody>
          <a:bodyPr/>
          <a:lstStyle>
            <a:extLst/>
          </a:lstStyle>
          <a:p>
            <a:endParaRPr lang="ru-RU" dirty="0"/>
          </a:p>
        </p:txBody>
      </p:sp>
      <p:sp>
        <p:nvSpPr>
          <p:cNvPr id="7" name="Номер слайда 6"/>
          <p:cNvSpPr>
            <a:spLocks noGrp="1"/>
          </p:cNvSpPr>
          <p:nvPr>
            <p:ph type="sldNum" sz="quarter" idx="12"/>
          </p:nvPr>
        </p:nvSpPr>
        <p:spPr>
          <a:xfrm>
            <a:off x="8610600" y="55500"/>
            <a:ext cx="457200" cy="365125"/>
          </a:xfrm>
        </p:spPr>
        <p:txBody>
          <a:bodyPr/>
          <a:lstStyle>
            <a:extLst/>
          </a:lstStyle>
          <a:p>
            <a:fld id="{44A272B5-359A-4296-B82D-4C7DC4F16883}" type="slidenum">
              <a:rPr lang="ru-RU" smtClean="0"/>
              <a:pPr/>
              <a:t>‹#›</a:t>
            </a:fld>
            <a:endParaRPr lang="ru-RU" dirty="0"/>
          </a:p>
        </p:txBody>
      </p:sp>
    </p:spTree>
  </p:cSld>
  <p:clrMapOvr>
    <a:masterClrMapping/>
  </p:clrMapOvr>
  <p:transition spd="med" advTm="5000">
    <p:pull dir="d"/>
    <p:sndAc>
      <p:stSnd>
        <p:snd r:embed="rId1" name="chimes.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9"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6"/>
            <a:ext cx="2133600" cy="365125"/>
          </a:xfrm>
          <a:prstGeom prst="rect">
            <a:avLst/>
          </a:prstGeom>
        </p:spPr>
        <p:txBody>
          <a:bodyPr vert="horz" anchor="b"/>
          <a:lstStyle>
            <a:lvl1pPr algn="l" eaLnBrk="1" latinLnBrk="0" hangingPunct="1">
              <a:defRPr kumimoji="0" sz="1100">
                <a:solidFill>
                  <a:schemeClr val="tx2"/>
                </a:solidFill>
              </a:defRPr>
            </a:lvl1pPr>
            <a:extLst/>
          </a:lstStyle>
          <a:p>
            <a:fld id="{54266474-C79B-4F99-944C-709864AF23A7}" type="datetimeFigureOut">
              <a:rPr lang="ru-RU" smtClean="0"/>
              <a:pPr/>
              <a:t>20.02.2012</a:t>
            </a:fld>
            <a:endParaRPr lang="ru-RU" dirty="0"/>
          </a:p>
        </p:txBody>
      </p:sp>
      <p:sp>
        <p:nvSpPr>
          <p:cNvPr id="3" name="Нижний колонтитул 2"/>
          <p:cNvSpPr>
            <a:spLocks noGrp="1"/>
          </p:cNvSpPr>
          <p:nvPr>
            <p:ph type="ftr" sz="quarter" idx="3"/>
          </p:nvPr>
        </p:nvSpPr>
        <p:spPr>
          <a:xfrm>
            <a:off x="914400" y="6416676"/>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dirty="0"/>
          </a:p>
        </p:txBody>
      </p:sp>
      <p:sp>
        <p:nvSpPr>
          <p:cNvPr id="23" name="Номер слайда 22"/>
          <p:cNvSpPr>
            <a:spLocks noGrp="1"/>
          </p:cNvSpPr>
          <p:nvPr>
            <p:ph type="sldNum" sz="quarter" idx="4"/>
          </p:nvPr>
        </p:nvSpPr>
        <p:spPr>
          <a:xfrm>
            <a:off x="8610600" y="6416676"/>
            <a:ext cx="457200" cy="365125"/>
          </a:xfrm>
          <a:prstGeom prst="rect">
            <a:avLst/>
          </a:prstGeom>
        </p:spPr>
        <p:txBody>
          <a:bodyPr vert="horz" anchor="b"/>
          <a:lstStyle>
            <a:lvl1pPr algn="l" eaLnBrk="1" latinLnBrk="0" hangingPunct="1">
              <a:defRPr kumimoji="0" sz="1200">
                <a:solidFill>
                  <a:schemeClr val="tx2"/>
                </a:solidFill>
              </a:defRPr>
            </a:lvl1pPr>
            <a:extLst/>
          </a:lstStyle>
          <a:p>
            <a:fld id="{44A272B5-359A-4296-B82D-4C7DC4F16883}"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med" advTm="5000">
    <p:pull dir="d"/>
    <p:sndAc>
      <p:stSnd>
        <p:snd r:embed="rId13" name="chimes.wav"/>
      </p:stSnd>
    </p:sndAc>
  </p:transition>
  <p:timing>
    <p:tnLst>
      <p:par>
        <p:cTn id="1" dur="indefinite" restart="never" nodeType="tmRoot"/>
      </p:par>
    </p:tnLst>
  </p:timing>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Урок по теме</a:t>
            </a:r>
            <a:endParaRPr lang="ru-RU" dirty="0"/>
          </a:p>
        </p:txBody>
      </p:sp>
      <p:sp>
        <p:nvSpPr>
          <p:cNvPr id="3" name="Подзаголовок 2"/>
          <p:cNvSpPr>
            <a:spLocks noGrp="1"/>
          </p:cNvSpPr>
          <p:nvPr>
            <p:ph type="subTitle" idx="1"/>
          </p:nvPr>
        </p:nvSpPr>
        <p:spPr/>
        <p:txBody>
          <a:bodyPr>
            <a:normAutofit/>
          </a:bodyPr>
          <a:lstStyle/>
          <a:p>
            <a:r>
              <a:rPr lang="ru-RU" dirty="0" smtClean="0"/>
              <a:t>«Решение уравнений графическим способом»</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Вывод </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Для того, чтобы пользоваться графическим способом решения уравнений , нужно уметь строить графики различных функций и «считывать» информацию с чертежа. Преимуществом данного способа решения уравнений является его наглядность, возможность увидеть решение непосредственно на рисунке. Стоит также обратить внимание учеников на то, что при решении уравнения графически часто указывается приближённое значение  корня, что можно считать недостатком этого способа.</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4 этап. Закрепление </a:t>
            </a:r>
            <a:endParaRPr lang="ru-RU" dirty="0"/>
          </a:p>
        </p:txBody>
      </p:sp>
      <p:sp>
        <p:nvSpPr>
          <p:cNvPr id="3" name="Содержимое 2"/>
          <p:cNvSpPr>
            <a:spLocks noGrp="1"/>
          </p:cNvSpPr>
          <p:nvPr>
            <p:ph idx="1"/>
          </p:nvPr>
        </p:nvSpPr>
        <p:spPr/>
        <p:txBody>
          <a:bodyPr>
            <a:normAutofit lnSpcReduction="10000"/>
          </a:bodyPr>
          <a:lstStyle/>
          <a:p>
            <a:r>
              <a:rPr lang="ru-RU" dirty="0" smtClean="0"/>
              <a:t>Далее ученикам предлагается выполнить следующее задание.</a:t>
            </a:r>
          </a:p>
          <a:p>
            <a:pPr>
              <a:buNone/>
            </a:pPr>
            <a:r>
              <a:rPr lang="ru-RU" dirty="0" smtClean="0"/>
              <a:t>   задание 3.</a:t>
            </a:r>
          </a:p>
          <a:p>
            <a:pPr>
              <a:buNone/>
            </a:pPr>
            <a:r>
              <a:rPr lang="ru-RU" dirty="0" smtClean="0"/>
              <a:t>   решите графически уравнение:</a:t>
            </a:r>
          </a:p>
          <a:p>
            <a:pPr>
              <a:buNone/>
            </a:pPr>
            <a:r>
              <a:rPr lang="ru-RU" dirty="0" smtClean="0"/>
              <a:t>   а) 8/</a:t>
            </a:r>
            <a:r>
              <a:rPr lang="ru-RU" dirty="0" err="1" smtClean="0"/>
              <a:t>х</a:t>
            </a:r>
            <a:r>
              <a:rPr lang="ru-RU" dirty="0" smtClean="0"/>
              <a:t> = -х+6      б</a:t>
            </a:r>
            <a:r>
              <a:rPr lang="ru-RU" smtClean="0"/>
              <a:t>) </a:t>
            </a:r>
            <a:r>
              <a:rPr lang="ru-RU" smtClean="0"/>
              <a:t>х</a:t>
            </a:r>
            <a:r>
              <a:rPr lang="ru-RU" baseline="30000" smtClean="0"/>
              <a:t>2</a:t>
            </a:r>
            <a:r>
              <a:rPr lang="ru-RU" smtClean="0"/>
              <a:t>+2х-3=0</a:t>
            </a:r>
            <a:endParaRPr lang="ru-RU" smtClean="0"/>
          </a:p>
          <a:p>
            <a:pPr>
              <a:buNone/>
            </a:pPr>
            <a:endParaRPr lang="ru-RU" dirty="0" smtClean="0"/>
          </a:p>
          <a:p>
            <a:pPr>
              <a:buNone/>
            </a:pPr>
            <a:r>
              <a:rPr lang="ru-RU" dirty="0" smtClean="0"/>
              <a:t>    После выполнения задания 3 ещё раз повторяется алгоритм решения уравнений графическим способом.</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5 этап. Самостоятельная работа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В конце урока проводится самостоятельная работа ( в трёх вариантах). Каждому ученику выдаётся листок с заданием и рекомендациями по его выполнению:</a:t>
            </a:r>
          </a:p>
          <a:p>
            <a:pPr marL="514350" indent="-514350">
              <a:buFont typeface="+mj-lt"/>
              <a:buAutoNum type="arabicParenR"/>
            </a:pPr>
            <a:r>
              <a:rPr lang="ru-RU" dirty="0" smtClean="0"/>
              <a:t>Если есть необходимость, преобразуйте уравнение таким образом, чтобы его в правой и левой частях были функции </a:t>
            </a:r>
            <a:r>
              <a:rPr lang="en-US" dirty="0" smtClean="0"/>
              <a:t>f(x) </a:t>
            </a:r>
            <a:r>
              <a:rPr lang="ru-RU" dirty="0" smtClean="0"/>
              <a:t>и</a:t>
            </a:r>
            <a:r>
              <a:rPr lang="en-US" dirty="0" smtClean="0"/>
              <a:t> q(x)</a:t>
            </a:r>
            <a:r>
              <a:rPr lang="ru-RU" dirty="0" smtClean="0"/>
              <a:t>, графики которых вы умеете строить.</a:t>
            </a:r>
          </a:p>
          <a:p>
            <a:pPr marL="514350" indent="-514350">
              <a:buNone/>
            </a:pPr>
            <a:r>
              <a:rPr lang="ru-RU" dirty="0" smtClean="0"/>
              <a:t>2)  В одной координатной плоскости постройте графики этих функций.</a:t>
            </a:r>
          </a:p>
          <a:p>
            <a:pPr marL="514350" indent="-514350">
              <a:buAutoNum type="arabicParenR" startAt="3"/>
            </a:pPr>
            <a:r>
              <a:rPr lang="ru-RU" dirty="0" smtClean="0"/>
              <a:t>Найдите точки пересечения графиков.</a:t>
            </a:r>
          </a:p>
          <a:p>
            <a:pPr marL="514350" indent="-514350">
              <a:buAutoNum type="arabicParenR" startAt="3"/>
            </a:pPr>
            <a:r>
              <a:rPr lang="ru-RU" dirty="0" smtClean="0"/>
              <a:t>В ответе запишите абсциссу каждой из точек пересечения графиков. Если точек пересечения нет, то …. (закончите предложение).</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Задания к самостоятельным работам</a:t>
            </a:r>
            <a:endParaRPr lang="ru-RU" dirty="0"/>
          </a:p>
        </p:txBody>
      </p:sp>
      <p:sp>
        <p:nvSpPr>
          <p:cNvPr id="3" name="Содержимое 2"/>
          <p:cNvSpPr>
            <a:spLocks noGrp="1"/>
          </p:cNvSpPr>
          <p:nvPr>
            <p:ph idx="1"/>
          </p:nvPr>
        </p:nvSpPr>
        <p:spPr/>
        <p:txBody>
          <a:bodyPr>
            <a:normAutofit lnSpcReduction="10000"/>
          </a:bodyPr>
          <a:lstStyle/>
          <a:p>
            <a:r>
              <a:rPr lang="ru-RU" dirty="0" smtClean="0"/>
              <a:t>1 вариант</a:t>
            </a:r>
          </a:p>
          <a:p>
            <a:pPr>
              <a:buNone/>
            </a:pPr>
            <a:r>
              <a:rPr lang="ru-RU" dirty="0" smtClean="0"/>
              <a:t>     решите графически уравнение х+2х-3=0</a:t>
            </a:r>
          </a:p>
          <a:p>
            <a:pPr>
              <a:buNone/>
            </a:pPr>
            <a:r>
              <a:rPr lang="ru-RU" dirty="0" smtClean="0"/>
              <a:t>                       ответ:  </a:t>
            </a:r>
            <a:r>
              <a:rPr lang="ru-RU" dirty="0" err="1" smtClean="0"/>
              <a:t>х=</a:t>
            </a:r>
            <a:r>
              <a:rPr lang="ru-RU" dirty="0" smtClean="0"/>
              <a:t> -3 и </a:t>
            </a:r>
            <a:r>
              <a:rPr lang="ru-RU" dirty="0" err="1" smtClean="0"/>
              <a:t>х=</a:t>
            </a:r>
            <a:r>
              <a:rPr lang="ru-RU" dirty="0" smtClean="0"/>
              <a:t> 1.</a:t>
            </a:r>
          </a:p>
          <a:p>
            <a:r>
              <a:rPr lang="ru-RU" dirty="0" smtClean="0"/>
              <a:t>2 вариант</a:t>
            </a:r>
          </a:p>
          <a:p>
            <a:pPr>
              <a:buNone/>
            </a:pPr>
            <a:r>
              <a:rPr lang="ru-RU" dirty="0" smtClean="0"/>
              <a:t>     решите графически уравнение </a:t>
            </a:r>
            <a:r>
              <a:rPr lang="ru-RU" dirty="0" err="1" smtClean="0"/>
              <a:t>х+</a:t>
            </a:r>
            <a:r>
              <a:rPr lang="ru-RU" dirty="0" smtClean="0"/>
              <a:t> 6/</a:t>
            </a:r>
            <a:r>
              <a:rPr lang="ru-RU" dirty="0" err="1" smtClean="0"/>
              <a:t>х</a:t>
            </a:r>
            <a:r>
              <a:rPr lang="ru-RU" dirty="0" smtClean="0"/>
              <a:t> =0</a:t>
            </a:r>
          </a:p>
          <a:p>
            <a:pPr>
              <a:buNone/>
            </a:pPr>
            <a:r>
              <a:rPr lang="ru-RU" dirty="0" smtClean="0"/>
              <a:t>                       ответ:  нет решений.</a:t>
            </a:r>
          </a:p>
          <a:p>
            <a:r>
              <a:rPr lang="ru-RU" dirty="0" smtClean="0"/>
              <a:t>3 вариант</a:t>
            </a:r>
          </a:p>
          <a:p>
            <a:pPr>
              <a:buNone/>
            </a:pPr>
            <a:r>
              <a:rPr lang="ru-RU" dirty="0" smtClean="0"/>
              <a:t>    решите графически уравнение   </a:t>
            </a:r>
            <a:r>
              <a:rPr lang="ru-RU" dirty="0" err="1" smtClean="0"/>
              <a:t>х</a:t>
            </a:r>
            <a:r>
              <a:rPr lang="ru-RU" dirty="0" smtClean="0"/>
              <a:t> = 6 – </a:t>
            </a:r>
            <a:r>
              <a:rPr lang="ru-RU" dirty="0" err="1" smtClean="0"/>
              <a:t>х</a:t>
            </a:r>
            <a:endParaRPr lang="ru-RU" dirty="0" smtClean="0"/>
          </a:p>
          <a:p>
            <a:pPr>
              <a:buNone/>
            </a:pPr>
            <a:r>
              <a:rPr lang="ru-RU" dirty="0" smtClean="0"/>
              <a:t>                      ответ:  </a:t>
            </a:r>
            <a:r>
              <a:rPr lang="ru-RU" dirty="0" err="1" smtClean="0"/>
              <a:t>х</a:t>
            </a:r>
            <a:r>
              <a:rPr lang="ru-RU" dirty="0" smtClean="0"/>
              <a:t> = 4.</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рекомендации</a:t>
            </a:r>
            <a:endParaRPr lang="ru-RU" dirty="0"/>
          </a:p>
        </p:txBody>
      </p:sp>
      <p:sp>
        <p:nvSpPr>
          <p:cNvPr id="3" name="Содержимое 2"/>
          <p:cNvSpPr>
            <a:spLocks noGrp="1"/>
          </p:cNvSpPr>
          <p:nvPr>
            <p:ph idx="1"/>
          </p:nvPr>
        </p:nvSpPr>
        <p:spPr/>
        <p:txBody>
          <a:bodyPr>
            <a:normAutofit lnSpcReduction="10000"/>
          </a:bodyPr>
          <a:lstStyle/>
          <a:p>
            <a:r>
              <a:rPr lang="ru-RU" dirty="0" smtClean="0"/>
              <a:t>Проверку выполнения заданий можно осуществить, спроецировав их решения на экран. Полезно обратить внимание учащихся на то, что последнее уравнение (  </a:t>
            </a:r>
            <a:r>
              <a:rPr lang="ru-RU" dirty="0" err="1" smtClean="0"/>
              <a:t>х</a:t>
            </a:r>
            <a:r>
              <a:rPr lang="ru-RU" dirty="0" smtClean="0"/>
              <a:t> = 6 – </a:t>
            </a:r>
            <a:r>
              <a:rPr lang="ru-RU" dirty="0" err="1" smtClean="0"/>
              <a:t>х</a:t>
            </a:r>
            <a:r>
              <a:rPr lang="ru-RU" dirty="0" smtClean="0"/>
              <a:t>) относится к иррациональным уравнениям, которые изучаются в 11 классе, но уже в 8 классе несложные иррациональные уравнения можно решить графически.</a:t>
            </a:r>
          </a:p>
          <a:p>
            <a:r>
              <a:rPr lang="ru-RU" dirty="0" smtClean="0"/>
              <a:t>В конце урока даётся </a:t>
            </a:r>
            <a:r>
              <a:rPr lang="ru-RU" smtClean="0"/>
              <a:t>домашнее задание. </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Цели данного урока</a:t>
            </a:r>
            <a:endParaRPr lang="ru-RU" dirty="0"/>
          </a:p>
        </p:txBody>
      </p:sp>
      <p:sp>
        <p:nvSpPr>
          <p:cNvPr id="3" name="Содержимое 2"/>
          <p:cNvSpPr>
            <a:spLocks noGrp="1"/>
          </p:cNvSpPr>
          <p:nvPr>
            <p:ph idx="1"/>
          </p:nvPr>
        </p:nvSpPr>
        <p:spPr/>
        <p:txBody>
          <a:bodyPr/>
          <a:lstStyle/>
          <a:p>
            <a:r>
              <a:rPr lang="ru-RU" dirty="0" smtClean="0"/>
              <a:t>Познакомить учащихся с графическим способом  решения уравнений</a:t>
            </a:r>
          </a:p>
          <a:p>
            <a:r>
              <a:rPr lang="ru-RU" dirty="0" smtClean="0"/>
              <a:t>Совершенствовать их умения  и навыки в построении графиков элементарных функций</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Этапы урока</a:t>
            </a:r>
            <a:endParaRPr lang="ru-RU" dirty="0"/>
          </a:p>
        </p:txBody>
      </p:sp>
      <p:sp>
        <p:nvSpPr>
          <p:cNvPr id="3" name="Содержимое 2"/>
          <p:cNvSpPr>
            <a:spLocks noGrp="1"/>
          </p:cNvSpPr>
          <p:nvPr>
            <p:ph idx="1"/>
          </p:nvPr>
        </p:nvSpPr>
        <p:spPr/>
        <p:txBody>
          <a:bodyPr/>
          <a:lstStyle/>
          <a:p>
            <a:r>
              <a:rPr lang="ru-RU" dirty="0" smtClean="0"/>
              <a:t>1 -  Устная работа</a:t>
            </a:r>
          </a:p>
          <a:p>
            <a:r>
              <a:rPr lang="ru-RU" dirty="0" smtClean="0"/>
              <a:t>2 -  Решение уравнений</a:t>
            </a:r>
          </a:p>
          <a:p>
            <a:r>
              <a:rPr lang="ru-RU" dirty="0" smtClean="0"/>
              <a:t>3 -  Объяснение новой темы</a:t>
            </a:r>
          </a:p>
          <a:p>
            <a:r>
              <a:rPr lang="ru-RU" dirty="0" smtClean="0"/>
              <a:t>4 -  Закрепление</a:t>
            </a:r>
          </a:p>
          <a:p>
            <a:r>
              <a:rPr lang="ru-RU" dirty="0" smtClean="0"/>
              <a:t>5 -  Самостоятельная работа</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3043" y="428604"/>
            <a:ext cx="7772400" cy="914400"/>
          </a:xfrm>
        </p:spPr>
        <p:txBody>
          <a:bodyPr/>
          <a:lstStyle/>
          <a:p>
            <a:r>
              <a:rPr lang="ru-RU" dirty="0" smtClean="0"/>
              <a:t>Этап 1. </a:t>
            </a:r>
            <a:r>
              <a:rPr lang="ru-RU" dirty="0"/>
              <a:t>У</a:t>
            </a:r>
            <a:r>
              <a:rPr lang="ru-RU" dirty="0" smtClean="0"/>
              <a:t>стная работа</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На доске записаны фрагмент темы урока: «Решение уравнений…» и семь уравнений: </a:t>
            </a:r>
          </a:p>
          <a:p>
            <a:pPr>
              <a:buNone/>
            </a:pPr>
            <a:r>
              <a:rPr lang="ru-RU" dirty="0" smtClean="0"/>
              <a:t>    2х+3х+1=0</a:t>
            </a:r>
          </a:p>
          <a:p>
            <a:pPr>
              <a:buNone/>
            </a:pPr>
            <a:r>
              <a:rPr lang="ru-RU" dirty="0" smtClean="0"/>
              <a:t>    х+2х+3=0</a:t>
            </a:r>
          </a:p>
          <a:p>
            <a:pPr>
              <a:buNone/>
            </a:pPr>
            <a:r>
              <a:rPr lang="ru-RU" dirty="0"/>
              <a:t> </a:t>
            </a:r>
            <a:r>
              <a:rPr lang="ru-RU" dirty="0" smtClean="0"/>
              <a:t>   -7х+х=0</a:t>
            </a:r>
          </a:p>
          <a:p>
            <a:pPr>
              <a:buNone/>
            </a:pPr>
            <a:r>
              <a:rPr lang="ru-RU" dirty="0"/>
              <a:t> </a:t>
            </a:r>
            <a:r>
              <a:rPr lang="ru-RU" dirty="0" smtClean="0"/>
              <a:t>   х-9х+20=0</a:t>
            </a:r>
          </a:p>
          <a:p>
            <a:pPr>
              <a:buNone/>
            </a:pPr>
            <a:r>
              <a:rPr lang="ru-RU" dirty="0"/>
              <a:t> </a:t>
            </a:r>
            <a:r>
              <a:rPr lang="ru-RU" dirty="0" smtClean="0"/>
              <a:t>   корень </a:t>
            </a:r>
            <a:r>
              <a:rPr lang="ru-RU" dirty="0" err="1" smtClean="0"/>
              <a:t>квадр-й</a:t>
            </a:r>
            <a:r>
              <a:rPr lang="ru-RU" dirty="0" smtClean="0"/>
              <a:t> из 5 *х=0</a:t>
            </a:r>
          </a:p>
          <a:p>
            <a:pPr>
              <a:buNone/>
            </a:pPr>
            <a:r>
              <a:rPr lang="ru-RU" dirty="0"/>
              <a:t> </a:t>
            </a:r>
            <a:r>
              <a:rPr lang="ru-RU" dirty="0" smtClean="0"/>
              <a:t>   х-16=0</a:t>
            </a:r>
          </a:p>
          <a:p>
            <a:pPr>
              <a:buNone/>
            </a:pPr>
            <a:r>
              <a:rPr lang="ru-RU" dirty="0"/>
              <a:t> </a:t>
            </a:r>
            <a:r>
              <a:rPr lang="ru-RU" dirty="0" smtClean="0"/>
              <a:t>   8х-14х+5=0 ученикам предлагаются следующие вопросы и задания: </a:t>
            </a:r>
          </a:p>
          <a:p>
            <a:pPr>
              <a:buNone/>
            </a:pPr>
            <a:endParaRPr lang="ru-RU" dirty="0" smtClean="0"/>
          </a:p>
          <a:p>
            <a:pPr>
              <a:buNone/>
            </a:pPr>
            <a:r>
              <a:rPr lang="ru-RU" dirty="0" smtClean="0"/>
              <a:t>1.    какого типа записаны уравнения на доске?</a:t>
            </a:r>
          </a:p>
          <a:p>
            <a:pPr marL="514350" indent="-514350">
              <a:buNone/>
            </a:pPr>
            <a:r>
              <a:rPr lang="ru-RU" dirty="0"/>
              <a:t> </a:t>
            </a:r>
            <a:r>
              <a:rPr lang="ru-RU" dirty="0" smtClean="0"/>
              <a:t>2.    какие квадратные уравнения называются полными, какие неполными?</a:t>
            </a:r>
          </a:p>
          <a:p>
            <a:pPr marL="514350" indent="-514350">
              <a:buNone/>
            </a:pPr>
            <a:r>
              <a:rPr lang="ru-RU" dirty="0" smtClean="0"/>
              <a:t>  3.      Укажите среди данных квадратных уравнений : а) полные ;</a:t>
            </a:r>
          </a:p>
          <a:p>
            <a:pPr marL="514350" indent="-514350">
              <a:buNone/>
            </a:pPr>
            <a:r>
              <a:rPr lang="ru-RU" dirty="0"/>
              <a:t> </a:t>
            </a:r>
            <a:r>
              <a:rPr lang="ru-RU" dirty="0" smtClean="0"/>
              <a:t>        б) неполные. Назовите коэффициенты каждого уравнения.</a:t>
            </a:r>
          </a:p>
          <a:p>
            <a:pPr marL="514350" indent="-514350">
              <a:buAutoNum type="arabicPeriod" startAt="4"/>
            </a:pPr>
            <a:r>
              <a:rPr lang="ru-RU" dirty="0" smtClean="0"/>
              <a:t>Для каждого уравнения, имеющего корни, укажите их сумму и произведение.</a:t>
            </a:r>
          </a:p>
          <a:p>
            <a:pPr marL="514350" indent="-514350">
              <a:buAutoNum type="arabicPeriod" startAt="4"/>
            </a:pPr>
            <a:r>
              <a:rPr lang="ru-RU" dirty="0" smtClean="0"/>
              <a:t>Решите те уравнения корни которых можно найти(подобрать) без вычислений.</a:t>
            </a:r>
          </a:p>
          <a:p>
            <a:pPr marL="514350" indent="-514350">
              <a:buNone/>
            </a:pPr>
            <a:r>
              <a:rPr lang="ru-RU" dirty="0" smtClean="0"/>
              <a:t>     </a:t>
            </a:r>
          </a:p>
          <a:p>
            <a:pPr>
              <a:buNone/>
            </a:pPr>
            <a:endParaRPr lang="ru-RU" dirty="0" smtClean="0"/>
          </a:p>
          <a:p>
            <a:pPr>
              <a:buNone/>
            </a:pPr>
            <a:endParaRPr lang="ru-RU" dirty="0" smtClean="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2 этап. Решение уравнений</a:t>
            </a:r>
            <a:endParaRPr lang="ru-RU" dirty="0"/>
          </a:p>
        </p:txBody>
      </p:sp>
      <p:sp>
        <p:nvSpPr>
          <p:cNvPr id="3" name="Содержимое 2"/>
          <p:cNvSpPr>
            <a:spLocks noGrp="1"/>
          </p:cNvSpPr>
          <p:nvPr>
            <p:ph idx="1"/>
          </p:nvPr>
        </p:nvSpPr>
        <p:spPr/>
        <p:txBody>
          <a:bodyPr/>
          <a:lstStyle/>
          <a:p>
            <a:r>
              <a:rPr lang="ru-RU" dirty="0" smtClean="0"/>
              <a:t>Далее учащимся предлагаются 4 уравнения. Первые три из них ученики решать умеют( решения записываются на доске и в тетрадях), а четвёртое, сводящееся к кубическому, пока нет( с его помощью создаётся </a:t>
            </a:r>
            <a:r>
              <a:rPr lang="ru-RU" smtClean="0"/>
              <a:t>проблемная ситуация).</a:t>
            </a:r>
            <a:endParaRPr lang="ru-RU"/>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Задание 1. Решите уравнения</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1. 2х+3х+11=0</a:t>
            </a:r>
          </a:p>
          <a:p>
            <a:pPr>
              <a:buNone/>
            </a:pPr>
            <a:r>
              <a:rPr lang="ru-RU" dirty="0" smtClean="0"/>
              <a:t>     решение: Д=1</a:t>
            </a:r>
            <a:r>
              <a:rPr lang="en-US" dirty="0" smtClean="0"/>
              <a:t>&gt;0</a:t>
            </a:r>
            <a:r>
              <a:rPr lang="ru-RU" dirty="0" smtClean="0"/>
              <a:t>, </a:t>
            </a:r>
            <a:r>
              <a:rPr lang="ru-RU" dirty="0" err="1" smtClean="0"/>
              <a:t>х</a:t>
            </a:r>
            <a:r>
              <a:rPr lang="ru-RU" dirty="0" smtClean="0"/>
              <a:t> =-1/2  и  </a:t>
            </a:r>
            <a:r>
              <a:rPr lang="ru-RU" dirty="0" err="1" smtClean="0"/>
              <a:t>х</a:t>
            </a:r>
            <a:r>
              <a:rPr lang="ru-RU" dirty="0" smtClean="0"/>
              <a:t> =-1</a:t>
            </a:r>
          </a:p>
          <a:p>
            <a:pPr>
              <a:buNone/>
            </a:pPr>
            <a:r>
              <a:rPr lang="ru-RU" dirty="0" smtClean="0"/>
              <a:t>                             ответ: -1/2 и  -1</a:t>
            </a:r>
          </a:p>
          <a:p>
            <a:pPr>
              <a:buNone/>
            </a:pPr>
            <a:r>
              <a:rPr lang="ru-RU" dirty="0" smtClean="0"/>
              <a:t>    2. 8х-14х+5=0</a:t>
            </a:r>
          </a:p>
          <a:p>
            <a:pPr>
              <a:buNone/>
            </a:pPr>
            <a:r>
              <a:rPr lang="ru-RU" dirty="0" smtClean="0"/>
              <a:t>     решение: Д</a:t>
            </a:r>
            <a:r>
              <a:rPr lang="en-US" dirty="0" smtClean="0"/>
              <a:t>=9&gt;0</a:t>
            </a:r>
            <a:r>
              <a:rPr lang="ru-RU" dirty="0" smtClean="0"/>
              <a:t>, </a:t>
            </a:r>
            <a:r>
              <a:rPr lang="ru-RU" dirty="0" err="1" smtClean="0"/>
              <a:t>х</a:t>
            </a:r>
            <a:r>
              <a:rPr lang="ru-RU" dirty="0" smtClean="0"/>
              <a:t>  =1 ¼ и </a:t>
            </a:r>
            <a:r>
              <a:rPr lang="ru-RU" dirty="0" err="1" smtClean="0"/>
              <a:t>х</a:t>
            </a:r>
            <a:r>
              <a:rPr lang="ru-RU" dirty="0" smtClean="0"/>
              <a:t>  =1/2 </a:t>
            </a:r>
          </a:p>
          <a:p>
            <a:pPr>
              <a:buNone/>
            </a:pPr>
            <a:r>
              <a:rPr lang="ru-RU" dirty="0" smtClean="0"/>
              <a:t>                             ответ: 1 ¼  и ½</a:t>
            </a:r>
          </a:p>
          <a:p>
            <a:pPr>
              <a:buNone/>
            </a:pPr>
            <a:r>
              <a:rPr lang="ru-RU" dirty="0" smtClean="0"/>
              <a:t>    3. х-2/х+2=х+3/х-4</a:t>
            </a:r>
          </a:p>
          <a:p>
            <a:pPr>
              <a:buNone/>
            </a:pPr>
            <a:r>
              <a:rPr lang="ru-RU" dirty="0" smtClean="0"/>
              <a:t>      решение: </a:t>
            </a:r>
            <a:r>
              <a:rPr lang="ru-RU" dirty="0" err="1" smtClean="0"/>
              <a:t>одз</a:t>
            </a:r>
            <a:r>
              <a:rPr lang="ru-RU" dirty="0" smtClean="0"/>
              <a:t>: </a:t>
            </a:r>
            <a:r>
              <a:rPr lang="ru-RU" dirty="0" err="1" smtClean="0"/>
              <a:t>х</a:t>
            </a:r>
            <a:r>
              <a:rPr lang="ru-RU" dirty="0" smtClean="0"/>
              <a:t> не равен4 и -2, </a:t>
            </a:r>
            <a:r>
              <a:rPr lang="ru-RU" dirty="0" err="1" smtClean="0"/>
              <a:t>х=</a:t>
            </a:r>
            <a:r>
              <a:rPr lang="ru-RU" dirty="0" smtClean="0"/>
              <a:t> 2/11</a:t>
            </a:r>
          </a:p>
          <a:p>
            <a:pPr>
              <a:buNone/>
            </a:pPr>
            <a:r>
              <a:rPr lang="ru-RU" dirty="0" smtClean="0"/>
              <a:t>    4.  </a:t>
            </a:r>
            <a:r>
              <a:rPr lang="ru-RU" dirty="0" err="1" smtClean="0"/>
              <a:t>х</a:t>
            </a:r>
            <a:r>
              <a:rPr lang="ru-RU" dirty="0" smtClean="0"/>
              <a:t>  =6/</a:t>
            </a:r>
            <a:r>
              <a:rPr lang="ru-RU" dirty="0" err="1" smtClean="0"/>
              <a:t>х</a:t>
            </a:r>
            <a:endParaRPr lang="ru-RU" dirty="0" smtClean="0"/>
          </a:p>
          <a:p>
            <a:pPr>
              <a:buNone/>
            </a:pPr>
            <a:r>
              <a:rPr lang="ru-RU" dirty="0" smtClean="0"/>
              <a:t>      решение:  </a:t>
            </a:r>
            <a:r>
              <a:rPr lang="ru-RU" dirty="0" err="1" smtClean="0"/>
              <a:t>одз</a:t>
            </a:r>
            <a:r>
              <a:rPr lang="ru-RU" dirty="0" smtClean="0"/>
              <a:t>: </a:t>
            </a:r>
            <a:r>
              <a:rPr lang="ru-RU" dirty="0" err="1" smtClean="0"/>
              <a:t>х</a:t>
            </a:r>
            <a:r>
              <a:rPr lang="ru-RU" dirty="0" smtClean="0"/>
              <a:t> не равен 0,</a:t>
            </a:r>
          </a:p>
          <a:p>
            <a:pPr>
              <a:buNone/>
            </a:pPr>
            <a:r>
              <a:rPr lang="ru-RU" dirty="0" smtClean="0"/>
              <a:t>                                 </a:t>
            </a:r>
            <a:r>
              <a:rPr lang="ru-RU" dirty="0" err="1" smtClean="0"/>
              <a:t>х</a:t>
            </a:r>
            <a:r>
              <a:rPr lang="ru-RU" dirty="0" smtClean="0"/>
              <a:t>  =6</a:t>
            </a:r>
          </a:p>
          <a:p>
            <a:pPr>
              <a:buNone/>
            </a:pPr>
            <a:r>
              <a:rPr lang="ru-RU" dirty="0" smtClean="0"/>
              <a:t>                 как найти </a:t>
            </a:r>
            <a:r>
              <a:rPr lang="ru-RU" dirty="0" err="1" smtClean="0"/>
              <a:t>х</a:t>
            </a:r>
            <a:r>
              <a:rPr lang="ru-RU" dirty="0" smtClean="0"/>
              <a:t> ?</a:t>
            </a:r>
          </a:p>
          <a:p>
            <a:pPr>
              <a:buNone/>
            </a:pPr>
            <a:r>
              <a:rPr lang="ru-RU" dirty="0" smtClean="0"/>
              <a:t>    чтобы найти корни последнего уравнения, ученикам предлагается рассмотреть функции </a:t>
            </a:r>
            <a:r>
              <a:rPr lang="ru-RU" dirty="0" err="1" smtClean="0"/>
              <a:t>у=х</a:t>
            </a:r>
            <a:r>
              <a:rPr lang="ru-RU" dirty="0" smtClean="0"/>
              <a:t>   и </a:t>
            </a:r>
            <a:r>
              <a:rPr lang="ru-RU" dirty="0" err="1" smtClean="0"/>
              <a:t>у=</a:t>
            </a:r>
            <a:r>
              <a:rPr lang="ru-RU" dirty="0" smtClean="0"/>
              <a:t> 6/</a:t>
            </a:r>
            <a:r>
              <a:rPr lang="ru-RU" dirty="0" err="1" smtClean="0"/>
              <a:t>х</a:t>
            </a:r>
            <a:r>
              <a:rPr lang="ru-RU" dirty="0" smtClean="0"/>
              <a:t> и выполнить следующее задание.</a:t>
            </a:r>
          </a:p>
          <a:p>
            <a:pPr>
              <a:buNone/>
            </a:pPr>
            <a:r>
              <a:rPr lang="ru-RU" dirty="0" smtClean="0"/>
              <a:t>    </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2</a:t>
            </a:r>
            <a:endParaRPr lang="ru-RU" dirty="0"/>
          </a:p>
        </p:txBody>
      </p:sp>
      <p:sp>
        <p:nvSpPr>
          <p:cNvPr id="3" name="Содержимое 2"/>
          <p:cNvSpPr>
            <a:spLocks noGrp="1"/>
          </p:cNvSpPr>
          <p:nvPr>
            <p:ph idx="1"/>
          </p:nvPr>
        </p:nvSpPr>
        <p:spPr/>
        <p:txBody>
          <a:bodyPr/>
          <a:lstStyle/>
          <a:p>
            <a:endParaRPr lang="ru-RU" dirty="0" smtClean="0"/>
          </a:p>
          <a:p>
            <a:r>
              <a:rPr lang="ru-RU" dirty="0" smtClean="0"/>
              <a:t>В одной координатной плоскости постройте графики функций </a:t>
            </a:r>
            <a:r>
              <a:rPr lang="ru-RU" dirty="0" err="1" smtClean="0"/>
              <a:t>у=</a:t>
            </a:r>
            <a:r>
              <a:rPr lang="ru-RU" dirty="0" smtClean="0"/>
              <a:t> </a:t>
            </a:r>
            <a:r>
              <a:rPr lang="ru-RU" dirty="0" err="1" smtClean="0"/>
              <a:t>х</a:t>
            </a:r>
            <a:r>
              <a:rPr lang="ru-RU" dirty="0" smtClean="0"/>
              <a:t>       и </a:t>
            </a:r>
            <a:r>
              <a:rPr lang="ru-RU" dirty="0" err="1" smtClean="0"/>
              <a:t>у=</a:t>
            </a:r>
            <a:r>
              <a:rPr lang="ru-RU" dirty="0" smtClean="0"/>
              <a:t> 6/х. Найдите абсциссы координат точек пересечения графиков функций.	</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3  Этап. Объяснение темы</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После выполнения задания следует обратить внимание учащихся на то, что абсцисса точки пересечения графиков есть значение переменной </a:t>
            </a:r>
            <a:r>
              <a:rPr lang="ru-RU" dirty="0" err="1" smtClean="0"/>
              <a:t>х</a:t>
            </a:r>
            <a:r>
              <a:rPr lang="ru-RU" dirty="0" smtClean="0"/>
              <a:t>, при котором </a:t>
            </a:r>
            <a:r>
              <a:rPr lang="ru-RU" dirty="0" err="1" smtClean="0"/>
              <a:t>х</a:t>
            </a:r>
            <a:r>
              <a:rPr lang="ru-RU" dirty="0" smtClean="0"/>
              <a:t>  =6/</a:t>
            </a:r>
            <a:r>
              <a:rPr lang="ru-RU" dirty="0" err="1" smtClean="0"/>
              <a:t>х</a:t>
            </a:r>
            <a:r>
              <a:rPr lang="ru-RU" dirty="0" smtClean="0"/>
              <a:t>, иначе говоря, корень данного уравнения.</a:t>
            </a:r>
          </a:p>
          <a:p>
            <a:r>
              <a:rPr lang="ru-RU" dirty="0" smtClean="0"/>
              <a:t>Таким образом, при рассмотрении последнего уравнения был применён новый способ решения, основанный на построении графиков функций. </a:t>
            </a:r>
          </a:p>
          <a:p>
            <a:r>
              <a:rPr lang="ru-RU" dirty="0" smtClean="0"/>
              <a:t>На доске дописывается  тема «Решение уравнений графическим способом»</a:t>
            </a:r>
            <a:endParaRPr lang="ru-RU" dirty="0"/>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Алгоритм решения уравнений графически(</a:t>
            </a:r>
            <a:r>
              <a:rPr lang="ru-RU" sz="3200" dirty="0" smtClean="0"/>
              <a:t>ученики его </a:t>
            </a:r>
            <a:r>
              <a:rPr lang="ru-RU" sz="3200" dirty="0" smtClean="0"/>
              <a:t>формулируют)</a:t>
            </a:r>
            <a:r>
              <a:rPr lang="ru-RU" dirty="0" smtClean="0"/>
              <a:t> </a:t>
            </a:r>
            <a:endParaRPr lang="ru-RU" dirty="0"/>
          </a:p>
        </p:txBody>
      </p:sp>
      <p:sp>
        <p:nvSpPr>
          <p:cNvPr id="3" name="Содержимое 2"/>
          <p:cNvSpPr>
            <a:spLocks noGrp="1"/>
          </p:cNvSpPr>
          <p:nvPr>
            <p:ph idx="1"/>
          </p:nvPr>
        </p:nvSpPr>
        <p:spPr/>
        <p:txBody>
          <a:bodyPr>
            <a:normAutofit lnSpcReduction="10000"/>
          </a:bodyPr>
          <a:lstStyle/>
          <a:p>
            <a:r>
              <a:rPr lang="ru-RU" dirty="0" smtClean="0"/>
              <a:t>Чтобы решить графически уравнение вида</a:t>
            </a:r>
            <a:endParaRPr lang="en-US" dirty="0" smtClean="0"/>
          </a:p>
          <a:p>
            <a:pPr>
              <a:buNone/>
            </a:pPr>
            <a:r>
              <a:rPr lang="en-US" dirty="0" smtClean="0"/>
              <a:t>        f(x)=q(x)</a:t>
            </a:r>
            <a:r>
              <a:rPr lang="ru-RU" dirty="0" smtClean="0"/>
              <a:t>, нужно :</a:t>
            </a:r>
          </a:p>
          <a:p>
            <a:pPr marL="514350" indent="-514350">
              <a:buFont typeface="+mj-lt"/>
              <a:buAutoNum type="arabicParenR"/>
            </a:pPr>
            <a:r>
              <a:rPr lang="ru-RU" dirty="0" smtClean="0"/>
              <a:t>Построить в одной координатной плоскости графики функций </a:t>
            </a:r>
            <a:r>
              <a:rPr lang="ru-RU" dirty="0" smtClean="0"/>
              <a:t>у =</a:t>
            </a:r>
            <a:r>
              <a:rPr lang="en-US" dirty="0" smtClean="0"/>
              <a:t>f(x</a:t>
            </a:r>
            <a:r>
              <a:rPr lang="en-US" dirty="0" smtClean="0"/>
              <a:t>) </a:t>
            </a:r>
            <a:r>
              <a:rPr lang="ru-RU" dirty="0" smtClean="0"/>
              <a:t>и </a:t>
            </a:r>
            <a:r>
              <a:rPr lang="ru-RU" dirty="0" err="1" smtClean="0"/>
              <a:t>у=</a:t>
            </a:r>
            <a:r>
              <a:rPr lang="en-US" dirty="0" smtClean="0"/>
              <a:t>q(x)</a:t>
            </a:r>
            <a:r>
              <a:rPr lang="ru-RU" dirty="0" smtClean="0"/>
              <a:t>.</a:t>
            </a:r>
          </a:p>
          <a:p>
            <a:pPr marL="514350" indent="-514350">
              <a:buFont typeface="+mj-lt"/>
              <a:buAutoNum type="arabicParenR"/>
            </a:pPr>
            <a:r>
              <a:rPr lang="ru-RU" dirty="0" smtClean="0"/>
              <a:t>Найти точки пересечения этих графиков.</a:t>
            </a:r>
          </a:p>
          <a:p>
            <a:pPr marL="514350" indent="-514350">
              <a:buFont typeface="+mj-lt"/>
              <a:buAutoNum type="arabicParenR"/>
            </a:pPr>
            <a:r>
              <a:rPr lang="ru-RU" dirty="0" smtClean="0"/>
              <a:t>Указать абсциссу каждой из точек пересечения.</a:t>
            </a:r>
          </a:p>
          <a:p>
            <a:pPr marL="514350" indent="-514350">
              <a:buFont typeface="+mj-lt"/>
              <a:buAutoNum type="arabicParenR"/>
            </a:pPr>
            <a:r>
              <a:rPr lang="ru-RU" dirty="0" smtClean="0"/>
              <a:t>Записать ответ.</a:t>
            </a:r>
          </a:p>
        </p:txBody>
      </p:sp>
    </p:spTree>
  </p:cSld>
  <p:clrMapOvr>
    <a:masterClrMapping/>
  </p:clrMapOvr>
  <p:transition spd="med" advTm="5000">
    <p:pull dir="d"/>
    <p:sndAc>
      <p:stSnd>
        <p:snd r:embed="rId2"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TotalTime>
  <Words>799</Words>
  <Application>Microsoft Office PowerPoint</Application>
  <PresentationFormat>Экран (4:3)</PresentationFormat>
  <Paragraphs>87</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Метро</vt:lpstr>
      <vt:lpstr>Урок по теме</vt:lpstr>
      <vt:lpstr>Цели данного урока</vt:lpstr>
      <vt:lpstr>Этапы урока</vt:lpstr>
      <vt:lpstr>Этап 1. Устная работа</vt:lpstr>
      <vt:lpstr>2 этап. Решение уравнений</vt:lpstr>
      <vt:lpstr>Задание 1. Решите уравнения</vt:lpstr>
      <vt:lpstr>Задание 2</vt:lpstr>
      <vt:lpstr>3  Этап. Объяснение темы</vt:lpstr>
      <vt:lpstr>Алгоритм решения уравнений графически(ученики его формулируют) </vt:lpstr>
      <vt:lpstr>Вывод </vt:lpstr>
      <vt:lpstr>4 этап. Закрепление </vt:lpstr>
      <vt:lpstr>5 этап. Самостоятельная работа</vt:lpstr>
      <vt:lpstr>Задания к самостоятельным работам</vt:lpstr>
      <vt:lpstr>рекомендации</vt:lpstr>
    </vt:vector>
  </TitlesOfParts>
  <Company>XP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по теме</dc:title>
  <dc:creator>XP</dc:creator>
  <cp:lastModifiedBy>XP</cp:lastModifiedBy>
  <cp:revision>37</cp:revision>
  <dcterms:created xsi:type="dcterms:W3CDTF">2009-11-17T15:13:25Z</dcterms:created>
  <dcterms:modified xsi:type="dcterms:W3CDTF">2012-02-20T18:56:04Z</dcterms:modified>
</cp:coreProperties>
</file>